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3" r:id="rId9"/>
    <p:sldId id="273" r:id="rId10"/>
    <p:sldId id="274" r:id="rId11"/>
    <p:sldId id="264" r:id="rId12"/>
    <p:sldId id="265" r:id="rId13"/>
    <p:sldId id="267" r:id="rId14"/>
    <p:sldId id="268" r:id="rId15"/>
    <p:sldId id="266" r:id="rId16"/>
    <p:sldId id="275" r:id="rId17"/>
    <p:sldId id="269" r:id="rId18"/>
    <p:sldId id="270" r:id="rId19"/>
    <p:sldId id="276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15.11.2016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7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БУЛЬДОЗЕРНЫЕ РАБОТЫ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8305800" cy="1981200"/>
          </a:xfrm>
        </p:spPr>
        <p:txBody>
          <a:bodyPr/>
          <a:lstStyle/>
          <a:p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СТРОИТЕЛЬСТВО НАСЫПЕЙ ИЗ ГРУНТА БОКОВЫХ РЕЗЕРВОВ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4692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7548" y="404664"/>
            <a:ext cx="770485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Рабочий цикл бульдозера при возведении земляного полотна из боковых резервов состоит из следующих операций: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зарезания грунта;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перемещения грунта;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укладки и распределения грунта;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обратного холостого хода.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944842"/>
            <a:ext cx="5639588" cy="192431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15616" y="4869160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Схема работы бульдозера: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начало резания грунта, б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резание и перемещение грунта, в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перемещение;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отвал, 2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срезаемая стружка 3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грунт на отвале</a:t>
            </a:r>
          </a:p>
        </p:txBody>
      </p:sp>
    </p:spTree>
    <p:extLst>
      <p:ext uri="{BB962C8B-B14F-4D97-AF65-F5344CB8AC3E}">
        <p14:creationId xmlns:p14="http://schemas.microsoft.com/office/powerpoint/2010/main" val="65045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4862049" cy="301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08972"/>
            <a:ext cx="2277555" cy="309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9" y="4437112"/>
            <a:ext cx="77501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Рыхлительные зубья на бульдозере: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общий вид отвала с зубьями, б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креплений зуба к отвалу;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отвал, 2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шарнирное крепление зубьев, 3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зубья, 4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зуб в нерабочем положении</a:t>
            </a:r>
          </a:p>
        </p:txBody>
      </p:sp>
    </p:spTree>
    <p:extLst>
      <p:ext uri="{BB962C8B-B14F-4D97-AF65-F5344CB8AC3E}">
        <p14:creationId xmlns:p14="http://schemas.microsoft.com/office/powerpoint/2010/main" val="530103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6755130" cy="37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827584" y="4653136"/>
            <a:ext cx="7920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Схема траншейной разработки бокового резерва бульдозером: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I-1...I-3; II-1...II-3 - последовательность зарезания грунта в резерве для отсыпки первого и второго слоев насыпи; I-1'...I-3'; II-1'...II-3' - последовательность укладки грунта в первый и второй слой насыпи;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 - ширина траншеи; b - ширина стенок между траншеями (0.5...0.8), м</a:t>
            </a:r>
          </a:p>
        </p:txBody>
      </p:sp>
    </p:spTree>
    <p:extLst>
      <p:ext uri="{BB962C8B-B14F-4D97-AF65-F5344CB8AC3E}">
        <p14:creationId xmlns:p14="http://schemas.microsoft.com/office/powerpoint/2010/main" val="130795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744678"/>
            <a:ext cx="4928923" cy="36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96747"/>
            <a:ext cx="2526382" cy="252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58" y="4653136"/>
            <a:ext cx="8070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Перемещение грунта: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перемещение грунта бульдозером в траншее,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б, 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заполнение отвала бульдозера грунтом при перемещении по поверхности и траншее,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одновременное перемещение грунта двумя бульдозерами</a:t>
            </a:r>
          </a:p>
        </p:txBody>
      </p:sp>
    </p:spTree>
    <p:extLst>
      <p:ext uri="{BB962C8B-B14F-4D97-AF65-F5344CB8AC3E}">
        <p14:creationId xmlns:p14="http://schemas.microsoft.com/office/powerpoint/2010/main" val="141029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0647"/>
            <a:ext cx="5212080" cy="62798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2441" y="105273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Траншейный способ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грунта при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отсыпке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насыпи: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1 - траншея;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 стенки траншеи;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4 - срезка стенок траншеи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соответственно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поперечными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косыми проходами;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5-8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 объемы перемещаемого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грунта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27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556792"/>
            <a:ext cx="7925906" cy="203101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1" y="4005064"/>
            <a:ext cx="79259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Технологическая схема возведения насыпи из боковых резервов бульдозерами: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снятие плодородного слоя почвы с укладкой в боковые валы;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отсыпка отдельных слоев земляного полотна с траншейной разработкой грунта в резерве и послойном разравниванием его в насыпи;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послойное уплотнение грунта в насыпи;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планировка насыпи и резервов автогрейдером и надвижка растительного грунта из боковых валов бульдозером</a:t>
            </a:r>
          </a:p>
        </p:txBody>
      </p:sp>
    </p:spTree>
    <p:extLst>
      <p:ext uri="{BB962C8B-B14F-4D97-AF65-F5344CB8AC3E}">
        <p14:creationId xmlns:p14="http://schemas.microsoft.com/office/powerpoint/2010/main" val="18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432048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 smtClean="0">
                <a:effectLst/>
              </a:rPr>
              <a:t>СКРЕПЕРЫ</a:t>
            </a:r>
            <a:endParaRPr lang="ru-RU" sz="22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08720"/>
            <a:ext cx="6055995" cy="39185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403648" y="4891495"/>
            <a:ext cx="69847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Схемы движения скреперов при возведении насыпей из грунта боковых резервов: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 – по зигзагу; б – по восьмерке; в – по эллипсу;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– по спирали;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1 - набор грунта; 2 - разгрузка грунта</a:t>
            </a:r>
          </a:p>
        </p:txBody>
      </p:sp>
    </p:spTree>
    <p:extLst>
      <p:ext uri="{BB962C8B-B14F-4D97-AF65-F5344CB8AC3E}">
        <p14:creationId xmlns:p14="http://schemas.microsoft.com/office/powerpoint/2010/main" val="173009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22" y="1124744"/>
            <a:ext cx="8184833" cy="425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9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8135303" cy="4816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053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9832" y="477252"/>
            <a:ext cx="32769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ГРЕЙДЕР – ЭЛЕВАТОР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www.booksite.ru/fulltext/1/001/008/pictures/001/28920828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02796"/>
            <a:ext cx="8255000" cy="4523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45484" y="5733256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Полуприцепной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грейдер-элеватор: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нож; 2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конвейер; 3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двигатель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60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648"/>
            <a:ext cx="6115050" cy="390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1550" y="4161136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Рис. 1. Грейдер-элеватор ДЗ-Б01: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1 — подм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торная плита; 2 — трап; 3 — ходовые колеса; 4 — лыжа транспортера;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режущий диск; 6 — плужная рама; 7 — растяжка нижней секции транспортера;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откидная опора; 9 — основная рама; 10 — опорно-сцепное устройство к трактору; 11 — прицепное устройство для транспортирования автомобилем; 12 — арка транспортера; 13 — транспортер; 14 — растяжка верхней секции транспортера; 15 — карданная передача к ведущему барабану транспортера; 16 — гидроцилиндр подъема плужной рамы; 17 — гидроцилиндр подъема верха транспортера; 18 — трансмиссия; 19 — двигатель</a:t>
            </a:r>
          </a:p>
        </p:txBody>
      </p:sp>
    </p:spTree>
    <p:extLst>
      <p:ext uri="{BB962C8B-B14F-4D97-AF65-F5344CB8AC3E}">
        <p14:creationId xmlns:p14="http://schemas.microsoft.com/office/powerpoint/2010/main" val="350013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0296"/>
          </a:xfrm>
        </p:spPr>
        <p:txBody>
          <a:bodyPr>
            <a:normAutofit/>
          </a:bodyPr>
          <a:lstStyle/>
          <a:p>
            <a:r>
              <a:rPr lang="kk-KZ" sz="2400" b="1" dirty="0">
                <a:effectLst/>
                <a:latin typeface="Times New Roman" pitchFamily="18" charset="0"/>
                <a:cs typeface="Times New Roman" pitchFamily="18" charset="0"/>
              </a:rPr>
              <a:t>Классификации грейдер-элеваторов: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604867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1. по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типу рабочего органа: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рейдер-элеваторы с дисковым ножом (неповоротным или поворотным) – основными частями являются рама, к которой подвешена плужная балка с установленным на ней ножом в форме диска со сферическими поверхностями, отвальный ленточный конвейер для отсыпки грунта в отвал или транспортные средства и привод;</a:t>
            </a:r>
          </a:p>
          <a:p>
            <a:pPr lvl="0"/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системой прямых ножей (землеройные струи) – приспособлен для разработки только легких или средней плотности взрыхленных грунтов.</a:t>
            </a:r>
          </a:p>
          <a:p>
            <a:pPr marL="0" lvl="0" indent="0">
              <a:buNone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2. п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 расположению транспортирующих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устройств:</a:t>
            </a:r>
          </a:p>
          <a:p>
            <a:pPr lvl="0">
              <a:buFont typeface="Arial" pitchFamily="34" charset="0"/>
              <a:buChar char="•"/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поперечно расположенным конвейером – могут отсыпать грунт непосредственно в отвал или в транспортные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средства;</a:t>
            </a:r>
          </a:p>
          <a:p>
            <a:pPr lvl="0">
              <a:buFont typeface="Arial" pitchFamily="34" charset="0"/>
              <a:buChar char="•"/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иагонально расположенным конвейером – применяются только для выдачи разрабатываемого грунта в транспортные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средства;</a:t>
            </a:r>
          </a:p>
          <a:p>
            <a:pPr lvl="0">
              <a:buFont typeface="Arial" pitchFamily="34" charset="0"/>
              <a:buChar char="•"/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оворотным конвейерами – могут отсыпать грунт непосредственно в отвал или в транспортные средства.</a:t>
            </a:r>
          </a:p>
          <a:p>
            <a:pPr marL="0" lvl="0" indent="0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3. по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типу привода: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механическим дизель-электрическим приводом;</a:t>
            </a:r>
          </a:p>
          <a:p>
            <a:pPr lvl="0"/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идравлическим дизель-электрическим приводом;</a:t>
            </a:r>
          </a:p>
          <a:p>
            <a:pPr lvl="0"/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многомоторным дизель-электрическим приводом.</a:t>
            </a:r>
          </a:p>
          <a:p>
            <a:pPr marL="0" lvl="0" indent="0">
              <a:buNone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4. п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 способу перемещения: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прицепные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полуприцепные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навесные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самоходные.</a:t>
            </a: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43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476672"/>
            <a:ext cx="2808312" cy="720080"/>
          </a:xfrm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Рабочий орган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грейдера-элеватора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27584" y="583138"/>
            <a:ext cx="4154886" cy="556260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76056" y="1196752"/>
            <a:ext cx="3610744" cy="525658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 — вертикальная стойка;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соединительная планка;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кронштейн;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регулировочная планка;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кронштейн дискодержателя;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хвостовик кронштейна;’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плужная рама;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дисковый нож;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соединительная шайба;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нейтральный болт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53553"/>
            <a:ext cx="3557778" cy="527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36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78494"/>
            <a:ext cx="3912870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03259"/>
            <a:ext cx="3789045" cy="251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4221088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Грейдер-элеватордың топырақ жылжыту жұмыстарының сұлбалары: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үйіндіге;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көліктер құралдарына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08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равнинный характер местности, подлежащей разработке;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возможно большая протяженность разрабатываемого участка (&gt;500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1000 м)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возможность разработки грунта круговыми рейсами (во избежание холостых переездов, имеющих место, например, при одностороннем резерве);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разрабатываемый грунт должен обладать связностью и по сопротивлению резанию соответствовать II или III категории.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Основными условиями успешной работы грейдер-элеватора являются: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151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993750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Технологическая схема производства земляных работ при возведении насыпи грейдер-элеватором из двусторонних боковых резервов:</a:t>
            </a:r>
          </a:p>
          <a:p>
            <a:pPr algn="ctr"/>
            <a:r>
              <a:rPr lang="ru-RU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отсыпаемый слой земляного полотна;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грейдер-элеватор Д-437А;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3 -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бульдозер Д-493;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прицепной каток Д-625 на пневмошинах;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полуприцепной каток Д-551 на пневмошинах;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6 -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готовый участок земляного полотна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meganorm.ru/Data2/1/4293853/4293853900.files/x012.gif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0" y="764704"/>
            <a:ext cx="7392432" cy="27512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624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259633" y="3124277"/>
                <a:ext cx="6696744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k-KZ" sz="2800" b="1" i="1">
                          <a:latin typeface="Cambria Math"/>
                        </a:rPr>
                        <m:t>𝑨</m:t>
                      </m:r>
                      <m:r>
                        <a:rPr lang="kk-KZ" sz="28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latin typeface="Cambria Math"/>
                            </a:rPr>
                            <m:t>𝑩</m:t>
                          </m:r>
                        </m:num>
                        <m:den>
                          <m:r>
                            <a:rPr lang="kk-KZ" sz="28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kk-KZ" sz="2800" b="1" i="1">
                          <a:latin typeface="Cambria Math"/>
                        </a:rPr>
                        <m:t>+</m:t>
                      </m:r>
                      <m:r>
                        <a:rPr lang="kk-KZ" sz="2800" b="1" i="1">
                          <a:latin typeface="Cambria Math"/>
                        </a:rPr>
                        <m:t>𝒎𝑯</m:t>
                      </m:r>
                      <m:r>
                        <a:rPr lang="kk-KZ" sz="2800" b="1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28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latin typeface="Cambria Math"/>
                            </a:rPr>
                            <m:t>𝒅</m:t>
                          </m:r>
                        </m:num>
                        <m:den>
                          <m:r>
                            <a:rPr lang="kk-KZ" sz="2800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kk-KZ" sz="2800" b="1" i="1">
                          <a:latin typeface="Cambria Math"/>
                        </a:rPr>
                        <m:t>𝒔𝒊𝒏</m:t>
                      </m:r>
                      <m:r>
                        <a:rPr lang="kk-KZ" sz="2800" b="1" i="1">
                          <a:latin typeface="Cambria Math"/>
                        </a:rPr>
                        <m:t>𝜶</m:t>
                      </m:r>
                      <m:r>
                        <a:rPr lang="kk-KZ" sz="2800" b="1" i="1">
                          <a:latin typeface="Cambria Math"/>
                        </a:rPr>
                        <m:t>,  м</m:t>
                      </m:r>
                    </m:oMath>
                  </m:oMathPara>
                </a14:m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3" y="3124277"/>
                <a:ext cx="6696744" cy="9079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1403649" y="4336473"/>
            <a:ext cx="63824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где 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ширина земляного полотна, 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m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заложение откоса;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- высота насыпи, 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d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диаметр диска грейдер-элеватора, 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угол захвата диска по зарезанию, 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град.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meganorm.ru/Data2/1/4293853/4293853900.files/x01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797" y="1052736"/>
            <a:ext cx="5972175" cy="1557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638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разрабатывать слои грунта при оптимальном заглублении дискового плуга. При этом в зависимости от группы грунта по трудности разработки необходимо опытным путем подобрать величину заглубления и углы установки дискового плуга, обеспечивающие максимальный размер вырезаемой грунтовой стружки с учетом тяговой мощности машины в наиболее полную передачу грунта на ленту конвейера;</a:t>
            </a:r>
          </a:p>
          <a:p>
            <a:pPr lvl="0"/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затачивать дисковой плуг по мере затупления его режущей кромки с углом заострения 10-15</a:t>
            </a:r>
            <a:r>
              <a:rPr lang="ru-RU" sz="3500" dirty="0">
                <a:latin typeface="Times New Roman" pitchFamily="18" charset="0"/>
                <a:cs typeface="Times New Roman" pitchFamily="18" charset="0"/>
                <a:sym typeface="Symbol"/>
              </a:rPr>
              <a:t>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периодически поворачивать дисковой плуг на оси его закрепления в целях обеспечения равномерности износа;</a:t>
            </a:r>
          </a:p>
          <a:p>
            <a:pPr lvl="0"/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заменять диск при уменьшении его диаметра на 15-20% вследствие износа;</a:t>
            </a:r>
          </a:p>
          <a:p>
            <a:pPr lvl="0"/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устанавливать ленточный конвейер под углом к горизонту не круче 22°;</a:t>
            </a:r>
          </a:p>
          <a:p>
            <a:pPr lvl="0"/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уменьшать наклон ленточного конвейера при отсыпке нижних слоев насыпи и при сильном ветре.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>
            <a:normAutofit/>
          </a:bodyPr>
          <a:lstStyle/>
          <a:p>
            <a: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  <a:t>Для повышения производительности грейдер-элеватора следует: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127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html:file://C:\Documents%20and%20Settings\Савченко\Рабочий%20стол\Для%20портала\Литература%20для%20скинуть\Руководство%20«Руководство%20по%20сооружению%20земляного%20полотна%20автомобильных%20дорог».mht!x02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481755"/>
            <a:ext cx="5455920" cy="291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27584" y="3573016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Углы установки дискового плуга грейдера-элеватора: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план;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вид сбоку; </a:t>
            </a:r>
            <a:r>
              <a:rPr lang="ru-RU" dirty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угол захвата; </a:t>
            </a:r>
            <a:r>
              <a:rPr lang="ru-RU" dirty="0">
                <a:latin typeface="Times New Roman" pitchFamily="18" charset="0"/>
                <a:cs typeface="Times New Roman" pitchFamily="18" charset="0"/>
                <a:sym typeface="Symbol"/>
              </a:rPr>
              <a:t>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угол резания; </a:t>
            </a:r>
            <a:r>
              <a:rPr lang="ru-RU" dirty="0">
                <a:latin typeface="Times New Roman" pitchFamily="18" charset="0"/>
                <a:cs typeface="Times New Roman" pitchFamily="18" charset="0"/>
                <a:sym typeface="Symbol"/>
              </a:rPr>
              <a:t>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угол заострения плуга;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l-l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ось вращения дискового плуга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648235"/>
              </p:ext>
            </p:extLst>
          </p:nvPr>
        </p:nvGraphicFramePr>
        <p:xfrm>
          <a:off x="421196" y="4517674"/>
          <a:ext cx="8229600" cy="1728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92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Углы установки дискового плуга, град для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супеси и разрыхленного грунта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суглинки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глины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06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Резания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40-50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30-40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20-30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06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Захвата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ru-RU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2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78</TotalTime>
  <Words>851</Words>
  <Application>Microsoft Office PowerPoint</Application>
  <PresentationFormat>Экран (4:3)</PresentationFormat>
  <Paragraphs>105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Бумажная</vt:lpstr>
      <vt:lpstr>СТРОИТЕЛЬСТВО НАСЫПЕЙ ИЗ ГРУНТА БОКОВЫХ РЕЗЕРВОВ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СКРЕПЕРЫ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Классификации грейдер-элеваторов:</vt:lpstr>
      <vt:lpstr>Рабочий орган  грейдера-элеватора</vt:lpstr>
      <vt:lpstr>Презентация PowerPoint</vt:lpstr>
      <vt:lpstr>Основными условиями успешной работы грейдер-элеватора являются: </vt:lpstr>
      <vt:lpstr>Презентация PowerPoint</vt:lpstr>
      <vt:lpstr>Презентация PowerPoint</vt:lpstr>
      <vt:lpstr>Для повышения производительности грейдер-элеватора следует: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ҮЙІНДІНІ БҮЙІРЛІК ҚОРДАҒЫ  ТОПЫРАҚТАРДАН ТҰРҒЫЗУ</dc:title>
  <dc:creator>Админ</dc:creator>
  <cp:lastModifiedBy>Админ</cp:lastModifiedBy>
  <cp:revision>11</cp:revision>
  <dcterms:created xsi:type="dcterms:W3CDTF">2016-10-26T16:16:04Z</dcterms:created>
  <dcterms:modified xsi:type="dcterms:W3CDTF">2016-11-15T17:47:11Z</dcterms:modified>
</cp:coreProperties>
</file>